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E4A1-6202-48D6-83C8-12155CB538C8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F0BD-0703-403F-A928-8D183DDD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E4A1-6202-48D6-83C8-12155CB538C8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F0BD-0703-403F-A928-8D183DDD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E4A1-6202-48D6-83C8-12155CB538C8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F0BD-0703-403F-A928-8D183DDD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E4A1-6202-48D6-83C8-12155CB538C8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F0BD-0703-403F-A928-8D183DDD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E4A1-6202-48D6-83C8-12155CB538C8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F0BD-0703-403F-A928-8D183DDD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E4A1-6202-48D6-83C8-12155CB538C8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F0BD-0703-403F-A928-8D183DDD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E4A1-6202-48D6-83C8-12155CB538C8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F0BD-0703-403F-A928-8D183DDD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E4A1-6202-48D6-83C8-12155CB538C8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F0BD-0703-403F-A928-8D183DDD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E4A1-6202-48D6-83C8-12155CB538C8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F0BD-0703-403F-A928-8D183DDD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E4A1-6202-48D6-83C8-12155CB538C8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F0BD-0703-403F-A928-8D183DDD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E4A1-6202-48D6-83C8-12155CB538C8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F0BD-0703-403F-A928-8D183DDD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1E4A1-6202-48D6-83C8-12155CB538C8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FF0BD-0703-403F-A928-8D183DDD34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152400"/>
            <a:ext cx="32004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Ambiguous genitalia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990600"/>
            <a:ext cx="1676400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Sex Chromosome DSD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990600"/>
            <a:ext cx="1219200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46 XY DSD 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990600"/>
            <a:ext cx="1371600" cy="2769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46 XX DSD 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1371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Disorder of </a:t>
            </a:r>
            <a:r>
              <a:rPr lang="en-US" sz="1200" dirty="0" err="1" smtClean="0"/>
              <a:t>gonadal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development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924800" y="1447800"/>
            <a:ext cx="9144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Androgen </a:t>
            </a:r>
          </a:p>
          <a:p>
            <a:r>
              <a:rPr lang="en-US" sz="1200" dirty="0" smtClean="0"/>
              <a:t>Excess 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257800" y="2209800"/>
            <a:ext cx="91440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Gonadal</a:t>
            </a:r>
            <a:r>
              <a:rPr lang="en-US" sz="1000" dirty="0" smtClean="0"/>
              <a:t> </a:t>
            </a:r>
          </a:p>
          <a:p>
            <a:r>
              <a:rPr lang="en-US" sz="1000" dirty="0" err="1" smtClean="0"/>
              <a:t>dysgenesis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2209800"/>
            <a:ext cx="60960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Ovo</a:t>
            </a:r>
            <a:r>
              <a:rPr lang="en-US" sz="1000" dirty="0" smtClean="0"/>
              <a:t>-</a:t>
            </a:r>
          </a:p>
          <a:p>
            <a:r>
              <a:rPr lang="en-US" sz="1000" dirty="0" smtClean="0"/>
              <a:t>testes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4267200" y="2209800"/>
            <a:ext cx="83820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Testicular </a:t>
            </a:r>
          </a:p>
          <a:p>
            <a:r>
              <a:rPr lang="en-US" sz="1000" dirty="0" smtClean="0"/>
              <a:t>DSD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505200"/>
            <a:ext cx="9144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Congenital </a:t>
            </a:r>
          </a:p>
          <a:p>
            <a:r>
              <a:rPr lang="en-US" sz="1000" dirty="0" smtClean="0"/>
              <a:t>Adrenal </a:t>
            </a:r>
          </a:p>
          <a:p>
            <a:r>
              <a:rPr lang="en-US" sz="1000" dirty="0" smtClean="0"/>
              <a:t>Hyperplasia</a:t>
            </a:r>
          </a:p>
          <a:p>
            <a:r>
              <a:rPr lang="en-US" sz="1000" dirty="0" smtClean="0"/>
              <a:t>(CYP21A)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6934200" y="3505200"/>
            <a:ext cx="990600" cy="55399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Glucocorticoid</a:t>
            </a:r>
            <a:r>
              <a:rPr lang="en-US" sz="1000" dirty="0" smtClean="0"/>
              <a:t> </a:t>
            </a:r>
          </a:p>
          <a:p>
            <a:r>
              <a:rPr lang="en-US" sz="1000" dirty="0" smtClean="0"/>
              <a:t>receptor </a:t>
            </a:r>
          </a:p>
          <a:p>
            <a:r>
              <a:rPr lang="en-US" sz="1000" dirty="0" smtClean="0"/>
              <a:t>mutation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6248400" y="4724400"/>
            <a:ext cx="99060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Aromatase</a:t>
            </a:r>
            <a:r>
              <a:rPr lang="en-US" sz="1000" dirty="0" smtClean="0"/>
              <a:t> </a:t>
            </a:r>
          </a:p>
          <a:p>
            <a:r>
              <a:rPr lang="en-US" sz="1000" dirty="0" smtClean="0"/>
              <a:t>Deficiency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7391400" y="4724400"/>
            <a:ext cx="762000" cy="55399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Maternal </a:t>
            </a:r>
            <a:r>
              <a:rPr lang="en-US" sz="1000" dirty="0" err="1" smtClean="0"/>
              <a:t>virilizing</a:t>
            </a:r>
            <a:r>
              <a:rPr lang="en-US" sz="1000" dirty="0" smtClean="0"/>
              <a:t> </a:t>
            </a:r>
          </a:p>
          <a:p>
            <a:r>
              <a:rPr lang="en-US" sz="1000" dirty="0" smtClean="0"/>
              <a:t>tumors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0" y="2819400"/>
            <a:ext cx="7620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Fetal </a:t>
            </a:r>
          </a:p>
          <a:p>
            <a:r>
              <a:rPr lang="en-US" sz="1200" dirty="0" smtClean="0"/>
              <a:t>Origin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8153400" y="2819400"/>
            <a:ext cx="9906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Placental or Maternal </a:t>
            </a:r>
          </a:p>
          <a:p>
            <a:r>
              <a:rPr lang="en-US" sz="1200" dirty="0" smtClean="0"/>
              <a:t>Origin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752600" y="2819400"/>
            <a:ext cx="10668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Disorder of </a:t>
            </a:r>
          </a:p>
          <a:p>
            <a:r>
              <a:rPr lang="en-US" sz="1200" dirty="0" err="1" smtClean="0"/>
              <a:t>gonadal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development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352800" y="2819400"/>
            <a:ext cx="9906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Disorder of </a:t>
            </a:r>
          </a:p>
          <a:p>
            <a:r>
              <a:rPr lang="en-US" sz="1200" dirty="0" smtClean="0"/>
              <a:t>androgen</a:t>
            </a:r>
          </a:p>
          <a:p>
            <a:r>
              <a:rPr lang="en-US" sz="1200" dirty="0" smtClean="0"/>
              <a:t>Synthesis or </a:t>
            </a:r>
          </a:p>
          <a:p>
            <a:r>
              <a:rPr lang="en-US" sz="1200" dirty="0" smtClean="0"/>
              <a:t>action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295400" y="3657600"/>
            <a:ext cx="6096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Ovo</a:t>
            </a:r>
            <a:r>
              <a:rPr lang="en-US" sz="1000" dirty="0" smtClean="0"/>
              <a:t>-testes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0" y="3657600"/>
            <a:ext cx="7620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Gonadal</a:t>
            </a:r>
            <a:r>
              <a:rPr lang="en-US" sz="1000" dirty="0" smtClean="0"/>
              <a:t> </a:t>
            </a:r>
          </a:p>
          <a:p>
            <a:r>
              <a:rPr lang="en-US" sz="1000" dirty="0" err="1" smtClean="0"/>
              <a:t>dysgenesis</a:t>
            </a:r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1676400" y="4724400"/>
            <a:ext cx="762000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LH receptor </a:t>
            </a:r>
          </a:p>
          <a:p>
            <a:r>
              <a:rPr lang="en-US" sz="1000" dirty="0" smtClean="0"/>
              <a:t>mutation</a:t>
            </a:r>
            <a:endParaRPr 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2667000" y="4724400"/>
            <a:ext cx="838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Congenital </a:t>
            </a:r>
          </a:p>
          <a:p>
            <a:r>
              <a:rPr lang="en-US" sz="1000" dirty="0" smtClean="0"/>
              <a:t>Adrenal </a:t>
            </a:r>
          </a:p>
          <a:p>
            <a:r>
              <a:rPr lang="en-US" sz="1000" dirty="0" smtClean="0"/>
              <a:t>Hyperplasia</a:t>
            </a:r>
          </a:p>
          <a:p>
            <a:r>
              <a:rPr lang="en-US" sz="1000" dirty="0" smtClean="0"/>
              <a:t>(HSD3B2)</a:t>
            </a:r>
            <a:endParaRPr lang="en-US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3733800" y="4724400"/>
            <a:ext cx="838200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Androgen </a:t>
            </a:r>
          </a:p>
          <a:p>
            <a:r>
              <a:rPr lang="en-US" sz="1000" dirty="0" smtClean="0"/>
              <a:t>Insensitivity </a:t>
            </a:r>
          </a:p>
          <a:p>
            <a:r>
              <a:rPr lang="en-US" sz="1000" dirty="0" smtClean="0"/>
              <a:t>Syndrome</a:t>
            </a:r>
            <a:endParaRPr lang="en-US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4800600" y="4724400"/>
            <a:ext cx="914400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Drugs or environmental modulators</a:t>
            </a:r>
            <a:endParaRPr lang="en-US" sz="1000" dirty="0"/>
          </a:p>
        </p:txBody>
      </p:sp>
      <p:sp>
        <p:nvSpPr>
          <p:cNvPr id="93" name="TextBox 92"/>
          <p:cNvSpPr txBox="1"/>
          <p:nvPr/>
        </p:nvSpPr>
        <p:spPr>
          <a:xfrm>
            <a:off x="8305800" y="4724400"/>
            <a:ext cx="83820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Androgenic</a:t>
            </a:r>
          </a:p>
          <a:p>
            <a:r>
              <a:rPr lang="en-US" sz="1000" dirty="0" smtClean="0"/>
              <a:t>Drugs </a:t>
            </a:r>
            <a:endParaRPr lang="en-US" sz="1000" dirty="0"/>
          </a:p>
        </p:txBody>
      </p:sp>
      <p:sp>
        <p:nvSpPr>
          <p:cNvPr id="98" name="TextBox 97"/>
          <p:cNvSpPr txBox="1"/>
          <p:nvPr/>
        </p:nvSpPr>
        <p:spPr>
          <a:xfrm>
            <a:off x="228600" y="2057400"/>
            <a:ext cx="83820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Klinefelter’s</a:t>
            </a:r>
            <a:r>
              <a:rPr lang="en-US" sz="1000" dirty="0" smtClean="0"/>
              <a:t> </a:t>
            </a:r>
          </a:p>
          <a:p>
            <a:r>
              <a:rPr lang="en-US" sz="1000" dirty="0" smtClean="0"/>
              <a:t>(47 XXY)</a:t>
            </a:r>
            <a:endParaRPr lang="en-US" sz="1000" dirty="0"/>
          </a:p>
        </p:txBody>
      </p:sp>
      <p:sp>
        <p:nvSpPr>
          <p:cNvPr id="99" name="TextBox 98"/>
          <p:cNvSpPr txBox="1"/>
          <p:nvPr/>
        </p:nvSpPr>
        <p:spPr>
          <a:xfrm>
            <a:off x="0" y="1447800"/>
            <a:ext cx="68580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Turner’s </a:t>
            </a:r>
          </a:p>
          <a:p>
            <a:r>
              <a:rPr lang="en-US" sz="1000" dirty="0" smtClean="0"/>
              <a:t>(45 X)</a:t>
            </a:r>
            <a:endParaRPr lang="en-US" sz="1000" dirty="0"/>
          </a:p>
        </p:txBody>
      </p:sp>
      <p:sp>
        <p:nvSpPr>
          <p:cNvPr id="100" name="TextBox 99"/>
          <p:cNvSpPr txBox="1"/>
          <p:nvPr/>
        </p:nvSpPr>
        <p:spPr>
          <a:xfrm>
            <a:off x="1600200" y="1411069"/>
            <a:ext cx="990600" cy="55399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Mixed </a:t>
            </a:r>
            <a:r>
              <a:rPr lang="en-US" sz="1000" dirty="0" err="1" smtClean="0"/>
              <a:t>gonadal</a:t>
            </a:r>
            <a:r>
              <a:rPr lang="en-US" sz="1000" dirty="0" smtClean="0"/>
              <a:t> </a:t>
            </a:r>
            <a:r>
              <a:rPr lang="en-US" sz="1000" dirty="0" err="1" smtClean="0"/>
              <a:t>dysgenesis</a:t>
            </a:r>
            <a:endParaRPr lang="en-US" sz="1000" dirty="0" smtClean="0"/>
          </a:p>
          <a:p>
            <a:r>
              <a:rPr lang="en-US" sz="1000" dirty="0" smtClean="0"/>
              <a:t>(</a:t>
            </a:r>
            <a:r>
              <a:rPr lang="en-US" sz="1000" dirty="0" smtClean="0"/>
              <a:t>45X, 46 XY)</a:t>
            </a:r>
            <a:endParaRPr lang="en-US" sz="1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219200" y="2057400"/>
            <a:ext cx="83820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Chimerism</a:t>
            </a:r>
            <a:r>
              <a:rPr lang="en-US" sz="1000" dirty="0" smtClean="0"/>
              <a:t> (46XX,46XY)</a:t>
            </a:r>
            <a:endParaRPr lang="en-US" sz="1000" dirty="0"/>
          </a:p>
        </p:txBody>
      </p:sp>
      <p:cxnSp>
        <p:nvCxnSpPr>
          <p:cNvPr id="152" name="Straight Arrow Connector 151"/>
          <p:cNvCxnSpPr>
            <a:stCxn id="4" idx="2"/>
            <a:endCxn id="7" idx="0"/>
          </p:cNvCxnSpPr>
          <p:nvPr/>
        </p:nvCxnSpPr>
        <p:spPr>
          <a:xfrm rot="5400000">
            <a:off x="3918466" y="260866"/>
            <a:ext cx="468868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4" idx="2"/>
            <a:endCxn id="6" idx="0"/>
          </p:cNvCxnSpPr>
          <p:nvPr/>
        </p:nvCxnSpPr>
        <p:spPr>
          <a:xfrm rot="5400000">
            <a:off x="2661166" y="-996434"/>
            <a:ext cx="468868" cy="3505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4" idx="2"/>
            <a:endCxn id="8" idx="0"/>
          </p:cNvCxnSpPr>
          <p:nvPr/>
        </p:nvCxnSpPr>
        <p:spPr>
          <a:xfrm rot="16200000" flipH="1">
            <a:off x="5709166" y="-539234"/>
            <a:ext cx="468868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6" idx="2"/>
            <a:endCxn id="99" idx="0"/>
          </p:cNvCxnSpPr>
          <p:nvPr/>
        </p:nvCxnSpPr>
        <p:spPr>
          <a:xfrm rot="5400000">
            <a:off x="652850" y="957649"/>
            <a:ext cx="180201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6" idx="2"/>
            <a:endCxn id="100" idx="0"/>
          </p:cNvCxnSpPr>
          <p:nvPr/>
        </p:nvCxnSpPr>
        <p:spPr>
          <a:xfrm rot="16200000" flipH="1">
            <a:off x="1547515" y="863084"/>
            <a:ext cx="143470" cy="95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7" idx="2"/>
            <a:endCxn id="20" idx="0"/>
          </p:cNvCxnSpPr>
          <p:nvPr/>
        </p:nvCxnSpPr>
        <p:spPr>
          <a:xfrm rot="5400000">
            <a:off x="2195900" y="1357699"/>
            <a:ext cx="1551801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7" idx="2"/>
            <a:endCxn id="21" idx="0"/>
          </p:cNvCxnSpPr>
          <p:nvPr/>
        </p:nvCxnSpPr>
        <p:spPr>
          <a:xfrm rot="16200000" flipH="1">
            <a:off x="2976950" y="1948249"/>
            <a:ext cx="1551801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8" idx="2"/>
            <a:endCxn id="9" idx="0"/>
          </p:cNvCxnSpPr>
          <p:nvPr/>
        </p:nvCxnSpPr>
        <p:spPr>
          <a:xfrm rot="5400000">
            <a:off x="6539300" y="671899"/>
            <a:ext cx="104001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8" idx="2"/>
            <a:endCxn id="10" idx="0"/>
          </p:cNvCxnSpPr>
          <p:nvPr/>
        </p:nvCxnSpPr>
        <p:spPr>
          <a:xfrm rot="16200000" flipH="1">
            <a:off x="7720400" y="786199"/>
            <a:ext cx="180201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10" idx="2"/>
            <a:endCxn id="18" idx="0"/>
          </p:cNvCxnSpPr>
          <p:nvPr/>
        </p:nvCxnSpPr>
        <p:spPr>
          <a:xfrm rot="5400000">
            <a:off x="7355533" y="1792932"/>
            <a:ext cx="90993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10" idx="2"/>
            <a:endCxn id="19" idx="0"/>
          </p:cNvCxnSpPr>
          <p:nvPr/>
        </p:nvCxnSpPr>
        <p:spPr>
          <a:xfrm rot="16200000" flipH="1">
            <a:off x="8060383" y="2231082"/>
            <a:ext cx="909935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18" idx="2"/>
            <a:endCxn id="14" idx="0"/>
          </p:cNvCxnSpPr>
          <p:nvPr/>
        </p:nvCxnSpPr>
        <p:spPr>
          <a:xfrm rot="5400000">
            <a:off x="6631633" y="2897832"/>
            <a:ext cx="224135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8" idx="2"/>
            <a:endCxn id="15" idx="0"/>
          </p:cNvCxnSpPr>
          <p:nvPr/>
        </p:nvCxnSpPr>
        <p:spPr>
          <a:xfrm rot="16200000" flipH="1">
            <a:off x="7222183" y="3297882"/>
            <a:ext cx="224135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9" idx="2"/>
            <a:endCxn id="93" idx="0"/>
          </p:cNvCxnSpPr>
          <p:nvPr/>
        </p:nvCxnSpPr>
        <p:spPr>
          <a:xfrm rot="16200000" flipH="1">
            <a:off x="8057466" y="4056965"/>
            <a:ext cx="1258669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9" idx="2"/>
            <a:endCxn id="17" idx="0"/>
          </p:cNvCxnSpPr>
          <p:nvPr/>
        </p:nvCxnSpPr>
        <p:spPr>
          <a:xfrm rot="5400000">
            <a:off x="7581216" y="3656915"/>
            <a:ext cx="1258669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>
            <a:stCxn id="19" idx="2"/>
          </p:cNvCxnSpPr>
          <p:nvPr/>
        </p:nvCxnSpPr>
        <p:spPr>
          <a:xfrm rot="5400000">
            <a:off x="7314516" y="3390215"/>
            <a:ext cx="1258669" cy="140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20" idx="2"/>
          </p:cNvCxnSpPr>
          <p:nvPr/>
        </p:nvCxnSpPr>
        <p:spPr>
          <a:xfrm rot="5400000">
            <a:off x="1923366" y="3294965"/>
            <a:ext cx="191869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stCxn id="20" idx="2"/>
            <a:endCxn id="23" idx="0"/>
          </p:cNvCxnSpPr>
          <p:nvPr/>
        </p:nvCxnSpPr>
        <p:spPr>
          <a:xfrm rot="16200000" flipH="1">
            <a:off x="2380566" y="3371165"/>
            <a:ext cx="191869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6" idx="2"/>
            <a:endCxn id="98" idx="0"/>
          </p:cNvCxnSpPr>
          <p:nvPr/>
        </p:nvCxnSpPr>
        <p:spPr>
          <a:xfrm rot="5400000">
            <a:off x="500450" y="1414849"/>
            <a:ext cx="789801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6" idx="2"/>
          </p:cNvCxnSpPr>
          <p:nvPr/>
        </p:nvCxnSpPr>
        <p:spPr>
          <a:xfrm rot="16200000" flipH="1">
            <a:off x="900500" y="1510099"/>
            <a:ext cx="789801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21" idx="2"/>
            <a:endCxn id="24" idx="0"/>
          </p:cNvCxnSpPr>
          <p:nvPr/>
        </p:nvCxnSpPr>
        <p:spPr>
          <a:xfrm rot="5400000">
            <a:off x="2415749" y="3292048"/>
            <a:ext cx="1074003" cy="1790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stCxn id="21" idx="2"/>
            <a:endCxn id="25" idx="0"/>
          </p:cNvCxnSpPr>
          <p:nvPr/>
        </p:nvCxnSpPr>
        <p:spPr>
          <a:xfrm rot="5400000">
            <a:off x="2930099" y="3806398"/>
            <a:ext cx="1074003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stCxn id="21" idx="2"/>
            <a:endCxn id="26" idx="0"/>
          </p:cNvCxnSpPr>
          <p:nvPr/>
        </p:nvCxnSpPr>
        <p:spPr>
          <a:xfrm rot="16200000" flipH="1">
            <a:off x="3463499" y="4034998"/>
            <a:ext cx="1074003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>
            <a:stCxn id="21" idx="2"/>
            <a:endCxn id="27" idx="0"/>
          </p:cNvCxnSpPr>
          <p:nvPr/>
        </p:nvCxnSpPr>
        <p:spPr>
          <a:xfrm rot="16200000" flipH="1">
            <a:off x="4015949" y="3482548"/>
            <a:ext cx="1074003" cy="140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>
            <a:stCxn id="9" idx="2"/>
            <a:endCxn id="13" idx="0"/>
          </p:cNvCxnSpPr>
          <p:nvPr/>
        </p:nvCxnSpPr>
        <p:spPr>
          <a:xfrm rot="5400000">
            <a:off x="5219016" y="1485215"/>
            <a:ext cx="191869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stCxn id="9" idx="2"/>
            <a:endCxn id="12" idx="0"/>
          </p:cNvCxnSpPr>
          <p:nvPr/>
        </p:nvCxnSpPr>
        <p:spPr>
          <a:xfrm rot="16200000" flipH="1">
            <a:off x="6228666" y="1732865"/>
            <a:ext cx="191869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stCxn id="9" idx="2"/>
            <a:endCxn id="11" idx="0"/>
          </p:cNvCxnSpPr>
          <p:nvPr/>
        </p:nvCxnSpPr>
        <p:spPr>
          <a:xfrm rot="5400000">
            <a:off x="5733366" y="1999565"/>
            <a:ext cx="191869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0" y="5867400"/>
            <a:ext cx="4495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Adapted from Table 22-3, Chapter 22. </a:t>
            </a:r>
            <a:r>
              <a:rPr lang="en-US" sz="1400" dirty="0" err="1" smtClean="0"/>
              <a:t>Kronenberg</a:t>
            </a:r>
            <a:r>
              <a:rPr lang="en-US" sz="1400" dirty="0" smtClean="0"/>
              <a:t>: Williams Textbook of Endocrinology, 11th 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115</Words>
  <Application>Microsoft Office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WCMC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may2008</dc:creator>
  <cp:lastModifiedBy>may2008</cp:lastModifiedBy>
  <cp:revision>20</cp:revision>
  <dcterms:created xsi:type="dcterms:W3CDTF">2011-04-14T16:08:52Z</dcterms:created>
  <dcterms:modified xsi:type="dcterms:W3CDTF">2011-04-14T18:57:21Z</dcterms:modified>
</cp:coreProperties>
</file>